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0" d="100"/>
          <a:sy n="60" d="100"/>
        </p:scale>
        <p:origin x="72" y="12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49981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61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9193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5561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1260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4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826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64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748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05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91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597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70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885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015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7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60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51C6D73-2267-4EFD-BB97-3208BC5C8BCC}" type="datetimeFigureOut">
              <a:rPr lang="en-US" smtClean="0"/>
              <a:t>6/11/2019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7132ECC-14BF-4AFA-9CCB-0B524B7DF9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756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>
            <a:extLst>
              <a:ext uri="{FF2B5EF4-FFF2-40B4-BE49-F238E27FC236}">
                <a16:creationId xmlns:a16="http://schemas.microsoft.com/office/drawing/2014/main" id="{BB28D430-56EA-45B9-8632-927BEBF02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5" name="Freeform: Shape 9">
            <a:extLst>
              <a:ext uri="{FF2B5EF4-FFF2-40B4-BE49-F238E27FC236}">
                <a16:creationId xmlns:a16="http://schemas.microsoft.com/office/drawing/2014/main" id="{A601F395-3079-4179-84BA-6654D9F825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466" y="643467"/>
            <a:ext cx="10905067" cy="5571066"/>
          </a:xfrm>
          <a:custGeom>
            <a:avLst/>
            <a:gdLst>
              <a:gd name="connsiteX0" fmla="*/ 0 w 8130198"/>
              <a:gd name="connsiteY0" fmla="*/ 0 h 6857999"/>
              <a:gd name="connsiteX1" fmla="*/ 7241014 w 8130198"/>
              <a:gd name="connsiteY1" fmla="*/ 0 h 6857999"/>
              <a:gd name="connsiteX2" fmla="*/ 8130198 w 8130198"/>
              <a:gd name="connsiteY2" fmla="*/ 0 h 6857999"/>
              <a:gd name="connsiteX3" fmla="*/ 8130198 w 8130198"/>
              <a:gd name="connsiteY3" fmla="*/ 6857999 h 6857999"/>
              <a:gd name="connsiteX4" fmla="*/ 0 w 8130198"/>
              <a:gd name="connsiteY4" fmla="*/ 6857999 h 6857999"/>
              <a:gd name="connsiteX5" fmla="*/ 0 w 8130198"/>
              <a:gd name="connsiteY5" fmla="*/ 637536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30198" h="6857999">
                <a:moveTo>
                  <a:pt x="0" y="0"/>
                </a:moveTo>
                <a:lnTo>
                  <a:pt x="7241014" y="0"/>
                </a:lnTo>
                <a:lnTo>
                  <a:pt x="8130198" y="0"/>
                </a:lnTo>
                <a:lnTo>
                  <a:pt x="8130198" y="6857999"/>
                </a:lnTo>
                <a:lnTo>
                  <a:pt x="0" y="6857999"/>
                </a:lnTo>
                <a:lnTo>
                  <a:pt x="0" y="6375361"/>
                </a:lnTo>
                <a:close/>
              </a:path>
            </a:pathLst>
          </a:custGeom>
          <a:ln w="50800" cap="sq">
            <a:noFill/>
            <a:miter lim="800000"/>
          </a:ln>
          <a:effectLst>
            <a:outerShdw blurRad="101600" dist="152400" dir="4380000" algn="t" rotWithShape="0">
              <a:prstClr val="black">
                <a:alpha val="4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5-Point Star 24">
            <a:extLst>
              <a:ext uri="{FF2B5EF4-FFF2-40B4-BE49-F238E27FC236}">
                <a16:creationId xmlns:a16="http://schemas.microsoft.com/office/drawing/2014/main" id="{B15DEAD7-09E6-42D9-9D03-43E6EA3E05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9678" y="3748085"/>
            <a:ext cx="252644" cy="252644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7C31DC-F392-4DFD-9A23-E74257EFFD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07" y="1044250"/>
            <a:ext cx="9841575" cy="2646007"/>
          </a:xfrm>
        </p:spPr>
        <p:txBody>
          <a:bodyPr>
            <a:normAutofit/>
          </a:bodyPr>
          <a:lstStyle/>
          <a:p>
            <a:pPr algn="ctr"/>
            <a:r>
              <a:rPr lang="en-US" sz="6000"/>
              <a:t>4</a:t>
            </a:r>
            <a:r>
              <a:rPr lang="en-US" sz="6000" baseline="30000"/>
              <a:t>th</a:t>
            </a:r>
            <a:r>
              <a:rPr lang="en-US" sz="6000"/>
              <a:t> Family Pre-Assessment Gathering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751BF2-1B7A-4BBE-B429-104B056CF3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8407" y="4058557"/>
            <a:ext cx="9841575" cy="1906814"/>
          </a:xfrm>
        </p:spPr>
        <p:txBody>
          <a:bodyPr>
            <a:normAutofit/>
          </a:bodyPr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520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741B0-1677-496A-9D5A-31147514873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C7168F-2B5D-4579-AD3B-75DA2DA55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692" y="0"/>
            <a:ext cx="7479323" cy="560949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4DDEC69D-DE5C-4ECD-B275-DEA7CC04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943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770B4CD-535A-4FF2-B700-8C40F0031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AB5EEF-5DB7-47EA-BB55-DC7DAC8A6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3" name="Rectangle 12">
              <a:extLst>
                <a:ext uri="{FF2B5EF4-FFF2-40B4-BE49-F238E27FC236}">
                  <a16:creationId xmlns:a16="http://schemas.microsoft.com/office/drawing/2014/main" id="{2D031218-C353-46BE-8BA0-03B929089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63018239-79C0-4159-AE08-A6113D9AD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68094AE-62A3-4DD8-B617-758BE447B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4ED2C424-5870-46BF-B77E-0C113783B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C5B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B75501-2C4C-44D8-A541-FA33D7EF1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A998BC84-C549-40DD-99FB-5B8280353E2B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1656904" y="643467"/>
            <a:ext cx="887819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221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770B4CD-535A-4FF2-B700-8C40F0031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2AB5EEF-5DB7-47EA-BB55-DC7DAC8A6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3" name="Rectangle 12">
              <a:extLst>
                <a:ext uri="{FF2B5EF4-FFF2-40B4-BE49-F238E27FC236}">
                  <a16:creationId xmlns:a16="http://schemas.microsoft.com/office/drawing/2014/main" id="{2D031218-C353-46BE-8BA0-03B929089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63018239-79C0-4159-AE08-A6113D9AD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68094AE-62A3-4DD8-B617-758BE447B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4ED2C424-5870-46BF-B77E-0C113783BC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426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4B75501-2C4C-44D8-A541-FA33D7EF15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BCF1CCE3-3A35-455D-8AFA-FDD05B21D90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>
            <a:off x="1143941" y="643467"/>
            <a:ext cx="990411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59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770B4CD-535A-4FF2-B700-8C40F0031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42AB5EEF-5DB7-47EA-BB55-DC7DAC8A6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2" name="Rectangle 11">
              <a:extLst>
                <a:ext uri="{FF2B5EF4-FFF2-40B4-BE49-F238E27FC236}">
                  <a16:creationId xmlns:a16="http://schemas.microsoft.com/office/drawing/2014/main" id="{2D031218-C353-46BE-8BA0-03B929089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63018239-79C0-4159-AE08-A6113D9AD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68094AE-62A3-4DD8-B617-758BE447B7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8B342985-BFC0-4F65-9741-FD2DDCA3CE5B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10122017"/>
              </p:ext>
            </p:extLst>
          </p:nvPr>
        </p:nvGraphicFramePr>
        <p:xfrm>
          <a:off x="444106" y="213919"/>
          <a:ext cx="4219276" cy="329184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4219276">
                  <a:extLst>
                    <a:ext uri="{9D8B030D-6E8A-4147-A177-3AD203B41FA5}">
                      <a16:colId xmlns:a16="http://schemas.microsoft.com/office/drawing/2014/main" val="804226701"/>
                    </a:ext>
                  </a:extLst>
                </a:gridCol>
              </a:tblGrid>
              <a:tr h="1770538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3600" dirty="0">
                          <a:effectLst/>
                        </a:rPr>
                        <a:t>I am good at math, so I use this gift to help my friends learn how to do their homework.</a:t>
                      </a:r>
                    </a:p>
                  </a:txBody>
                  <a:tcPr marL="263434" marR="263434" marT="0" marB="0"/>
                </a:tc>
                <a:extLst>
                  <a:ext uri="{0D108BD9-81ED-4DB2-BD59-A6C34878D82A}">
                    <a16:rowId xmlns:a16="http://schemas.microsoft.com/office/drawing/2014/main" val="2724808400"/>
                  </a:ext>
                </a:extLst>
              </a:tr>
            </a:tbl>
          </a:graphicData>
        </a:graphic>
      </p:graphicFrame>
      <p:graphicFrame>
        <p:nvGraphicFramePr>
          <p:cNvPr id="10" name="Content Placeholder 3">
            <a:extLst>
              <a:ext uri="{FF2B5EF4-FFF2-40B4-BE49-F238E27FC236}">
                <a16:creationId xmlns:a16="http://schemas.microsoft.com/office/drawing/2014/main" id="{4C1F399E-F2B4-4F3D-B8C7-55CA78806D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8823859"/>
              </p:ext>
            </p:extLst>
          </p:nvPr>
        </p:nvGraphicFramePr>
        <p:xfrm>
          <a:off x="6541477" y="762559"/>
          <a:ext cx="4823363" cy="2194560"/>
        </p:xfrm>
        <a:graphic>
          <a:graphicData uri="http://schemas.openxmlformats.org/drawingml/2006/table">
            <a:tbl>
              <a:tblPr>
                <a:tableStyleId>{3B4B98B0-60AC-42C2-AFA5-B58CD77FA1E5}</a:tableStyleId>
              </a:tblPr>
              <a:tblGrid>
                <a:gridCol w="4823363">
                  <a:extLst>
                    <a:ext uri="{9D8B030D-6E8A-4147-A177-3AD203B41FA5}">
                      <a16:colId xmlns:a16="http://schemas.microsoft.com/office/drawing/2014/main" val="804226701"/>
                    </a:ext>
                  </a:extLst>
                </a:gridCol>
              </a:tblGrid>
              <a:tr h="1770538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3600" dirty="0">
                          <a:effectLst/>
                        </a:rPr>
                        <a:t>I am strong so I can help my mom carry groceries into the house. </a:t>
                      </a:r>
                      <a:endParaRPr lang="en-US" sz="3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63434" marR="263434" marT="0" marB="0"/>
                </a:tc>
                <a:extLst>
                  <a:ext uri="{0D108BD9-81ED-4DB2-BD59-A6C34878D82A}">
                    <a16:rowId xmlns:a16="http://schemas.microsoft.com/office/drawing/2014/main" val="27248084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97F3097-B77C-4792-AD2B-0366A5B6A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918" y="3948422"/>
            <a:ext cx="2343150" cy="19526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7EBA94-E946-4414-8139-A1BE85AE3A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2850" y="3303723"/>
            <a:ext cx="3360616" cy="252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75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3808712-9926-43AB-9608-68A68C892EA6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0" y="2912895"/>
            <a:ext cx="3310128" cy="2734928"/>
          </a:xfrm>
        </p:spPr>
        <p:txBody>
          <a:bodyPr>
            <a:normAutofit/>
          </a:bodyPr>
          <a:lstStyle/>
          <a:p>
            <a:r>
              <a:rPr lang="en-US" sz="2800" dirty="0"/>
              <a:t>I am a good musician so I sing Christmas carols to the elderly in a local nursing home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1CE227-7787-4B7A-8C3D-A23F302B15F1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4275494" y="0"/>
            <a:ext cx="3310128" cy="2734928"/>
          </a:xfrm>
        </p:spPr>
        <p:txBody>
          <a:bodyPr>
            <a:noAutofit/>
          </a:bodyPr>
          <a:lstStyle/>
          <a:p>
            <a:r>
              <a:rPr lang="en-US" sz="2800" dirty="0"/>
              <a:t>I like to draw so I help design and color the decorations for vacation bible school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449B91D-A4DE-4F01-9AFC-1F20FCEB3A3B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372506" y="3411706"/>
            <a:ext cx="3310128" cy="2734928"/>
          </a:xfrm>
        </p:spPr>
        <p:txBody>
          <a:bodyPr>
            <a:normAutofit/>
          </a:bodyPr>
          <a:lstStyle/>
          <a:p>
            <a:r>
              <a:rPr lang="en-US" sz="2800" dirty="0"/>
              <a:t>I have compassion so I volunteer mentoring a child with special needs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A735EFE-7CD4-4BE4-9027-F76F6C99E0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2113"/>
          <a:stretch/>
        </p:blipFill>
        <p:spPr>
          <a:xfrm>
            <a:off x="0" y="-184965"/>
            <a:ext cx="4090737" cy="30978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E88855-85F9-4A91-A2D4-0A5279093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254" y="3411706"/>
            <a:ext cx="3858126" cy="28935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789118-6D1A-4CC4-A14B-3DE3E38CA6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0379" y="797277"/>
            <a:ext cx="4205943" cy="236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5963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284FAF-A942-4B0B-9810-31D7E9896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24B6F9-C88F-4EAB-BD51-D31ABB4BF2E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451A69-F311-4FDB-BBCA-292B1B3EE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871" y="0"/>
            <a:ext cx="7778563" cy="5833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70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803EC-7EBD-4E5B-865D-9956671AD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8AD820-C5A2-499C-8647-CDBF9B2818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205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76E8DBD-6DBD-4FCB-8FE8-8F0425C0B6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>
            <a:extLst>
              <a:ext uri="{FF2B5EF4-FFF2-40B4-BE49-F238E27FC236}">
                <a16:creationId xmlns:a16="http://schemas.microsoft.com/office/drawing/2014/main" id="{70BE0118-665B-49AC-8ED9-B29C009CE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DB8E4593-3024-4A7B-92FB-8114D72E5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Freeform 25">
            <a:extLst>
              <a:ext uri="{FF2B5EF4-FFF2-40B4-BE49-F238E27FC236}">
                <a16:creationId xmlns:a16="http://schemas.microsoft.com/office/drawing/2014/main" id="{F72029E6-113E-4A42-8D29-4B796B39B9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id="{FBAE6AE5-2B20-46E6-B338-A385BFF09F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0" name="5-Point Star 24">
            <a:extLst>
              <a:ext uri="{FF2B5EF4-FFF2-40B4-BE49-F238E27FC236}">
                <a16:creationId xmlns:a16="http://schemas.microsoft.com/office/drawing/2014/main" id="{4555B12C-E2CF-448D-918F-96D0958DC6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0D68FB-EBDD-430E-B5D3-7A7C4B4FD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21420000">
            <a:off x="-1547024" y="836234"/>
            <a:ext cx="5428489" cy="327868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8000" dirty="0"/>
              <a:t>Opening prayer</a:t>
            </a:r>
          </a:p>
        </p:txBody>
      </p:sp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EE961EBA-5FD8-4C7B-ACAE-D99456D1018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4"/>
          <a:stretch>
            <a:fillRect/>
          </a:stretch>
        </p:blipFill>
        <p:spPr>
          <a:xfrm rot="21420000">
            <a:off x="4335916" y="911537"/>
            <a:ext cx="6752733" cy="337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105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B6BC2-C272-49B7-A563-61E2150B1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369" y="-56030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Opening prayer cont.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1914945-C087-4161-89BE-FC171745ECC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881055048"/>
              </p:ext>
            </p:extLst>
          </p:nvPr>
        </p:nvGraphicFramePr>
        <p:xfrm>
          <a:off x="0" y="1051560"/>
          <a:ext cx="4849307" cy="4754880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4849307">
                  <a:extLst>
                    <a:ext uri="{9D8B030D-6E8A-4147-A177-3AD203B41FA5}">
                      <a16:colId xmlns:a16="http://schemas.microsoft.com/office/drawing/2014/main" val="2339465298"/>
                    </a:ext>
                  </a:extLst>
                </a:gridCol>
              </a:tblGrid>
              <a:tr h="3791855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4800" dirty="0">
                          <a:solidFill>
                            <a:srgbClr val="0070C0"/>
                          </a:solidFill>
                          <a:effectLst/>
                        </a:rPr>
                        <a:t>Right side</a:t>
                      </a:r>
                      <a:r>
                        <a:rPr lang="en-US" sz="4800" dirty="0">
                          <a:effectLst/>
                        </a:rPr>
                        <a:t>: Touch our hearts, enlighten our minds, and stir our Spirit. </a:t>
                      </a:r>
                    </a:p>
                    <a:p>
                      <a:pPr marL="571500" marR="0" lvl="0" indent="-5715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3600" dirty="0">
                        <a:effectLst/>
                      </a:endParaRPr>
                    </a:p>
                    <a:p>
                      <a:pPr marL="571500" marR="0" lvl="0" indent="-57150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endParaRPr lang="en-US" sz="3600" dirty="0">
                        <a:effectLst/>
                      </a:endParaRPr>
                    </a:p>
                  </a:txBody>
                  <a:tcPr marL="287915" marR="287915" marT="0" marB="0"/>
                </a:tc>
                <a:extLst>
                  <a:ext uri="{0D108BD9-81ED-4DB2-BD59-A6C34878D82A}">
                    <a16:rowId xmlns:a16="http://schemas.microsoft.com/office/drawing/2014/main" val="3977925060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E2EACB2-3FE7-45AA-8F6B-504807ECC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8099939"/>
              </p:ext>
            </p:extLst>
          </p:nvPr>
        </p:nvGraphicFramePr>
        <p:xfrm>
          <a:off x="6502142" y="2512692"/>
          <a:ext cx="5077049" cy="2926080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5077049">
                  <a:extLst>
                    <a:ext uri="{9D8B030D-6E8A-4147-A177-3AD203B41FA5}">
                      <a16:colId xmlns:a16="http://schemas.microsoft.com/office/drawing/2014/main" val="2339465298"/>
                    </a:ext>
                  </a:extLst>
                </a:gridCol>
              </a:tblGrid>
              <a:tr h="1991931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4800" dirty="0">
                          <a:solidFill>
                            <a:srgbClr val="7030A0"/>
                          </a:solidFill>
                          <a:effectLst/>
                        </a:rPr>
                        <a:t>Left side</a:t>
                      </a:r>
                      <a:r>
                        <a:rPr lang="en-US" sz="4800" dirty="0">
                          <a:effectLst/>
                        </a:rPr>
                        <a:t>: Help us to daily pick up our cross and follow you</a:t>
                      </a:r>
                    </a:p>
                  </a:txBody>
                  <a:tcPr marL="287915" marR="287915" marT="0" marB="0"/>
                </a:tc>
                <a:extLst>
                  <a:ext uri="{0D108BD9-81ED-4DB2-BD59-A6C34878D82A}">
                    <a16:rowId xmlns:a16="http://schemas.microsoft.com/office/drawing/2014/main" val="3977925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462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B6BC2-C272-49B7-A563-61E2150B1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369" y="-56030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Opening prayer cont.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1914945-C087-4161-89BE-FC171745ECC3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559946919"/>
              </p:ext>
            </p:extLst>
          </p:nvPr>
        </p:nvGraphicFramePr>
        <p:xfrm>
          <a:off x="-55925" y="809021"/>
          <a:ext cx="5077048" cy="4389120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5077048">
                  <a:extLst>
                    <a:ext uri="{9D8B030D-6E8A-4147-A177-3AD203B41FA5}">
                      <a16:colId xmlns:a16="http://schemas.microsoft.com/office/drawing/2014/main" val="2339465298"/>
                    </a:ext>
                  </a:extLst>
                </a:gridCol>
              </a:tblGrid>
              <a:tr h="3947386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4800" dirty="0">
                          <a:solidFill>
                            <a:srgbClr val="0070C0"/>
                          </a:solidFill>
                          <a:effectLst/>
                        </a:rPr>
                        <a:t>Right side</a:t>
                      </a:r>
                      <a:r>
                        <a:rPr lang="en-US" sz="4800" dirty="0">
                          <a:effectLst/>
                        </a:rPr>
                        <a:t>: inspire us by Your Word so that we may share Your good news with those around us</a:t>
                      </a:r>
                    </a:p>
                  </a:txBody>
                  <a:tcPr marL="287915" marR="287915" marT="0" marB="0"/>
                </a:tc>
                <a:extLst>
                  <a:ext uri="{0D108BD9-81ED-4DB2-BD59-A6C34878D82A}">
                    <a16:rowId xmlns:a16="http://schemas.microsoft.com/office/drawing/2014/main" val="3977925060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E2EACB2-3FE7-45AA-8F6B-504807ECC3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9583670"/>
              </p:ext>
            </p:extLst>
          </p:nvPr>
        </p:nvGraphicFramePr>
        <p:xfrm>
          <a:off x="6454015" y="2166183"/>
          <a:ext cx="5077049" cy="3947386"/>
        </p:xfrm>
        <a:graphic>
          <a:graphicData uri="http://schemas.openxmlformats.org/drawingml/2006/table">
            <a:tbl>
              <a:tblPr>
                <a:tableStyleId>{69012ECD-51FC-41F1-AA8D-1B2483CD663E}</a:tableStyleId>
              </a:tblPr>
              <a:tblGrid>
                <a:gridCol w="5077049">
                  <a:extLst>
                    <a:ext uri="{9D8B030D-6E8A-4147-A177-3AD203B41FA5}">
                      <a16:colId xmlns:a16="http://schemas.microsoft.com/office/drawing/2014/main" val="2339465298"/>
                    </a:ext>
                  </a:extLst>
                </a:gridCol>
              </a:tblGrid>
              <a:tr h="3947386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5400" dirty="0">
                          <a:solidFill>
                            <a:srgbClr val="7030A0"/>
                          </a:solidFill>
                          <a:effectLst/>
                        </a:rPr>
                        <a:t>Left side</a:t>
                      </a:r>
                      <a:r>
                        <a:rPr lang="en-US" sz="5400" dirty="0">
                          <a:effectLst/>
                        </a:rPr>
                        <a:t>: May our faith in you increase</a:t>
                      </a:r>
                      <a:endParaRPr lang="en-US" sz="5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87915" marR="287915" marT="0" marB="0"/>
                </a:tc>
                <a:extLst>
                  <a:ext uri="{0D108BD9-81ED-4DB2-BD59-A6C34878D82A}">
                    <a16:rowId xmlns:a16="http://schemas.microsoft.com/office/drawing/2014/main" val="39779250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4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91C4-8440-4BAE-A1BC-CFB15C45A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868" y="216017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Opening prayer cont.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90D2BBF-8B5A-48F3-96EF-AA4089CAA2C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54423844"/>
              </p:ext>
            </p:extLst>
          </p:nvPr>
        </p:nvGraphicFramePr>
        <p:xfrm>
          <a:off x="132126" y="1666253"/>
          <a:ext cx="5410200" cy="23112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0200">
                  <a:extLst>
                    <a:ext uri="{9D8B030D-6E8A-4147-A177-3AD203B41FA5}">
                      <a16:colId xmlns:a16="http://schemas.microsoft.com/office/drawing/2014/main" val="1658682051"/>
                    </a:ext>
                  </a:extLst>
                </a:gridCol>
              </a:tblGrid>
              <a:tr h="2311276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4800" dirty="0">
                          <a:solidFill>
                            <a:srgbClr val="0070C0"/>
                          </a:solidFill>
                          <a:effectLst/>
                        </a:rPr>
                        <a:t>Right side</a:t>
                      </a:r>
                      <a:r>
                        <a:rPr lang="en-US" sz="4800" dirty="0">
                          <a:effectLst/>
                        </a:rPr>
                        <a:t>: May our hunger for the Gospel grow</a:t>
                      </a:r>
                    </a:p>
                  </a:txBody>
                  <a:tcPr marL="277756" marR="277756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819476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7946BFEC-5885-4194-A685-EF52237470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9517685"/>
              </p:ext>
            </p:extLst>
          </p:nvPr>
        </p:nvGraphicFramePr>
        <p:xfrm>
          <a:off x="6307822" y="3194447"/>
          <a:ext cx="5410200" cy="23112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410200">
                  <a:extLst>
                    <a:ext uri="{9D8B030D-6E8A-4147-A177-3AD203B41FA5}">
                      <a16:colId xmlns:a16="http://schemas.microsoft.com/office/drawing/2014/main" val="1658682051"/>
                    </a:ext>
                  </a:extLst>
                </a:gridCol>
              </a:tblGrid>
              <a:tr h="2311276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4800" dirty="0">
                          <a:solidFill>
                            <a:srgbClr val="7030A0"/>
                          </a:solidFill>
                          <a:effectLst/>
                        </a:rPr>
                        <a:t>Left side</a:t>
                      </a:r>
                      <a:r>
                        <a:rPr lang="en-US" sz="4800" dirty="0">
                          <a:effectLst/>
                        </a:rPr>
                        <a:t>: May our parish be strengthened</a:t>
                      </a:r>
                    </a:p>
                  </a:txBody>
                  <a:tcPr marL="277756" marR="277756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819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4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91C4-8440-4BAE-A1BC-CFB15C45A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868" y="216017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Opening prayer cont.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90D2BBF-8B5A-48F3-96EF-AA4089CAA2C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434051459"/>
              </p:ext>
            </p:extLst>
          </p:nvPr>
        </p:nvGraphicFramePr>
        <p:xfrm>
          <a:off x="-175472" y="1157321"/>
          <a:ext cx="4361577" cy="3368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61577">
                  <a:extLst>
                    <a:ext uri="{9D8B030D-6E8A-4147-A177-3AD203B41FA5}">
                      <a16:colId xmlns:a16="http://schemas.microsoft.com/office/drawing/2014/main" val="1658682051"/>
                    </a:ext>
                  </a:extLst>
                </a:gridCol>
              </a:tblGrid>
              <a:tr h="2311276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4800" dirty="0">
                          <a:solidFill>
                            <a:srgbClr val="0070C0"/>
                          </a:solidFill>
                          <a:effectLst/>
                        </a:rPr>
                        <a:t>Right side</a:t>
                      </a:r>
                      <a:r>
                        <a:rPr lang="en-US" sz="4800" dirty="0">
                          <a:effectLst/>
                        </a:rPr>
                        <a:t>: Teach us to love one another</a:t>
                      </a:r>
                    </a:p>
                    <a:p>
                      <a:pPr marL="742950" marR="0" lvl="1" indent="-28575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endParaRPr lang="en-US" sz="29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77756" marR="277756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819476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D2D7D947-C1E5-4E31-9076-FF2B0DC957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0464846"/>
              </p:ext>
            </p:extLst>
          </p:nvPr>
        </p:nvGraphicFramePr>
        <p:xfrm>
          <a:off x="4089924" y="4779730"/>
          <a:ext cx="3717022" cy="23112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17022">
                  <a:extLst>
                    <a:ext uri="{9D8B030D-6E8A-4147-A177-3AD203B41FA5}">
                      <a16:colId xmlns:a16="http://schemas.microsoft.com/office/drawing/2014/main" val="1658682051"/>
                    </a:ext>
                  </a:extLst>
                </a:gridCol>
              </a:tblGrid>
              <a:tr h="2311276">
                <a:tc>
                  <a:txBody>
                    <a:bodyPr/>
                    <a:lstStyle/>
                    <a:p>
                      <a:pPr marL="0" marR="0" lvl="0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6000" dirty="0">
                          <a:effectLst/>
                        </a:rPr>
                        <a:t>All: Amen. </a:t>
                      </a:r>
                      <a:endParaRPr lang="en-US" sz="60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277756" marR="277756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819476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B81F4257-BC61-4113-9DFB-C51C620E633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8142448"/>
              </p:ext>
            </p:extLst>
          </p:nvPr>
        </p:nvGraphicFramePr>
        <p:xfrm>
          <a:off x="7806946" y="1599281"/>
          <a:ext cx="3273804" cy="2926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3804">
                  <a:extLst>
                    <a:ext uri="{9D8B030D-6E8A-4147-A177-3AD203B41FA5}">
                      <a16:colId xmlns:a16="http://schemas.microsoft.com/office/drawing/2014/main" val="1658682051"/>
                    </a:ext>
                  </a:extLst>
                </a:gridCol>
              </a:tblGrid>
              <a:tr h="2311276">
                <a:tc>
                  <a:txBody>
                    <a:bodyPr/>
                    <a:lstStyle/>
                    <a:p>
                      <a:pPr marL="457200" marR="0" lvl="1" indent="0" algn="l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Courier New" panose="02070309020205020404" pitchFamily="49" charset="0"/>
                        <a:buNone/>
                      </a:pPr>
                      <a:r>
                        <a:rPr lang="en-US" sz="4800" dirty="0">
                          <a:solidFill>
                            <a:srgbClr val="7030A0"/>
                          </a:solidFill>
                          <a:effectLst/>
                        </a:rPr>
                        <a:t>Left side</a:t>
                      </a:r>
                      <a:r>
                        <a:rPr lang="en-US" sz="4800" dirty="0">
                          <a:effectLst/>
                        </a:rPr>
                        <a:t>: as You have loved us.</a:t>
                      </a:r>
                    </a:p>
                  </a:txBody>
                  <a:tcPr marL="277756" marR="277756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7819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242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4DAF8-100F-4ACA-BD1A-9526E8050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559" y="3998"/>
            <a:ext cx="10396882" cy="1151965"/>
          </a:xfrm>
        </p:spPr>
        <p:txBody>
          <a:bodyPr/>
          <a:lstStyle/>
          <a:p>
            <a:pPr algn="ctr"/>
            <a:r>
              <a:rPr lang="en-US" dirty="0"/>
              <a:t>A ROYAL COMPARRISON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3DEA6-200E-4724-AF65-1B1EAF19981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164F66-9E16-4566-8634-A17E73E01F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198" y="1033183"/>
            <a:ext cx="4657725" cy="5715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35BF45-FDB4-4B7C-94F3-9C602BD3C2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985" y="1033183"/>
            <a:ext cx="5824817" cy="58248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9F704E-F6C8-45A2-B21C-27643B88D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723" y="1033183"/>
            <a:ext cx="11000554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6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duotone>
              <a:schemeClr val="bg1">
                <a:shade val="48000"/>
                <a:satMod val="110000"/>
                <a:lumMod val="40000"/>
              </a:schemeClr>
              <a:schemeClr val="bg1">
                <a:tint val="90000"/>
                <a:lumMod val="106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EEC8728-FDDA-4165-BB4A-92CD14BD63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61" r="1" b="5292"/>
          <a:stretch/>
        </p:blipFill>
        <p:spPr>
          <a:xfrm>
            <a:off x="1" y="-1"/>
            <a:ext cx="5791144" cy="3980623"/>
          </a:xfrm>
          <a:prstGeom prst="rect">
            <a:avLst/>
          </a:prstGeom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CDBC8A-1DF0-4860-96E6-48CFD86262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2" r="372" b="2"/>
          <a:stretch/>
        </p:blipFill>
        <p:spPr>
          <a:xfrm>
            <a:off x="5914589" y="10"/>
            <a:ext cx="5794811" cy="3980612"/>
          </a:xfrm>
          <a:prstGeom prst="rect">
            <a:avLst/>
          </a:prstGeom>
          <a:ln>
            <a:noFill/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075C07-CFB6-4B00-8D9D-38D8FB766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2134" y="4109680"/>
            <a:ext cx="11730000" cy="2299058"/>
          </a:xfrm>
          <a:prstGeom prst="rect">
            <a:avLst/>
          </a:pr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6F1515-C923-4930-8313-D26A83230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4267829"/>
            <a:ext cx="3373149" cy="1608035"/>
          </a:xfrm>
        </p:spPr>
        <p:txBody>
          <a:bodyPr>
            <a:normAutofit/>
          </a:bodyPr>
          <a:lstStyle/>
          <a:p>
            <a:endParaRPr lang="en-US" sz="480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6875-94DB-41B9-A6C5-B5102C1F9B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34682" y="4267829"/>
            <a:ext cx="6635805" cy="1608035"/>
          </a:xfrm>
        </p:spPr>
        <p:txBody>
          <a:bodyPr>
            <a:norm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4907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2D814-4DE3-4599-A635-1119CE62D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5FEDA-BE89-4A62-9825-560BFA823E1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A22BE4-B88F-4A7E-A4D6-B22B901F8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137" y="0"/>
            <a:ext cx="54937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3553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209</Words>
  <Application>Microsoft Office PowerPoint</Application>
  <PresentationFormat>Widescreen</PresentationFormat>
  <Paragraphs>22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Courier New</vt:lpstr>
      <vt:lpstr>Impact</vt:lpstr>
      <vt:lpstr>Symbol</vt:lpstr>
      <vt:lpstr>Times New Roman</vt:lpstr>
      <vt:lpstr>Main Event</vt:lpstr>
      <vt:lpstr>4th Family Pre-Assessment Gathering</vt:lpstr>
      <vt:lpstr>Opening prayer</vt:lpstr>
      <vt:lpstr>Opening prayer cont. </vt:lpstr>
      <vt:lpstr>Opening prayer cont. </vt:lpstr>
      <vt:lpstr>Opening prayer cont.</vt:lpstr>
      <vt:lpstr>Opening prayer cont.</vt:lpstr>
      <vt:lpstr>A ROYAL COMPARRISON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4th Family Pre-Assessment Gathering</dc:title>
  <dc:creator>Matt Kiernan</dc:creator>
  <cp:lastModifiedBy>Matt Kiernan</cp:lastModifiedBy>
  <cp:revision>2</cp:revision>
  <dcterms:created xsi:type="dcterms:W3CDTF">2019-06-11T17:19:42Z</dcterms:created>
  <dcterms:modified xsi:type="dcterms:W3CDTF">2019-06-11T17:30:58Z</dcterms:modified>
</cp:coreProperties>
</file>