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5" r:id="rId1"/>
  </p:sldMasterIdLst>
  <p:notesMasterIdLst>
    <p:notesMasterId r:id="rId19"/>
  </p:notesMasterIdLst>
  <p:sldIdLst>
    <p:sldId id="271" r:id="rId2"/>
    <p:sldId id="274" r:id="rId3"/>
    <p:sldId id="275" r:id="rId4"/>
    <p:sldId id="273" r:id="rId5"/>
    <p:sldId id="264" r:id="rId6"/>
    <p:sldId id="263" r:id="rId7"/>
    <p:sldId id="270" r:id="rId8"/>
    <p:sldId id="272" r:id="rId9"/>
    <p:sldId id="277" r:id="rId10"/>
    <p:sldId id="276" r:id="rId11"/>
    <p:sldId id="256" r:id="rId12"/>
    <p:sldId id="258" r:id="rId13"/>
    <p:sldId id="257" r:id="rId14"/>
    <p:sldId id="259" r:id="rId15"/>
    <p:sldId id="260" r:id="rId16"/>
    <p:sldId id="261" r:id="rId17"/>
    <p:sldId id="262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F405BE-8DF5-43D6-87F0-F3D2FA7C52AE}" type="datetimeFigureOut">
              <a:rPr lang="en-US" smtClean="0"/>
              <a:t>2/18/2020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C29AFE-2342-41C1-9B0E-87ED443AD8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98386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9848" y="1298448"/>
            <a:ext cx="7315200" cy="3255264"/>
          </a:xfrm>
        </p:spPr>
        <p:txBody>
          <a:bodyPr anchor="b">
            <a:normAutofit/>
          </a:bodyPr>
          <a:lstStyle>
            <a:lvl1pPr algn="l">
              <a:defRPr sz="5900" spc="-10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15" y="4670246"/>
            <a:ext cx="73152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22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4DA70-C731-4C70-880D-CCD4705E623C}" type="datetime1">
              <a:rPr lang="en-US" smtClean="0"/>
              <a:t>2/18/2020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563384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2A279-0833-481D-8C56-F67FD0AC6C50}" type="datetime1">
              <a:rPr lang="en-US" smtClean="0"/>
              <a:t>2/18/2020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5055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1000" y="990600"/>
            <a:ext cx="2819400" cy="4953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67912" y="868680"/>
            <a:ext cx="7315200" cy="512064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87DA83-5663-4C9C-B9AA-0B40A3DAFF81}" type="datetime1">
              <a:rPr lang="en-US" smtClean="0"/>
              <a:t>2/18/2020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38825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1D723-8F53-4F53-90B0-1982A396982E}" type="datetime1">
              <a:rPr lang="en-US" smtClean="0"/>
              <a:t>2/18/2020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19392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7912" y="1298448"/>
            <a:ext cx="7315200" cy="3255264"/>
          </a:xfrm>
        </p:spPr>
        <p:txBody>
          <a:bodyPr anchor="b">
            <a:normAutofit/>
          </a:bodyPr>
          <a:lstStyle>
            <a:lvl1pPr>
              <a:defRPr sz="5900" b="0" spc="-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0" y="4672584"/>
            <a:ext cx="7315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20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69AF7-7BEB-44E4-9852-375E34362B5B}" type="datetime1">
              <a:rPr lang="en-US" smtClean="0"/>
              <a:t>2/18/2020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17006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67912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18120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AC38D-0552-4C82-B593-E6124DFADBE2}" type="datetime1">
              <a:rPr lang="en-US" smtClean="0"/>
              <a:t>2/18/2020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34689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7912" y="1023586"/>
            <a:ext cx="347472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912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18463" y="1023586"/>
            <a:ext cx="347472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18463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DF0F1C-5577-4ACB-BB62-DF8F3C494C7E}" type="datetime1">
              <a:rPr lang="en-US" smtClean="0"/>
              <a:t>2/18/2020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616803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75B394-D9F9-4F0C-B15D-605F45CB9E9F}" type="datetime1">
              <a:rPr lang="en-US" smtClean="0"/>
              <a:t>2/18/2020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582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67345-2558-425A-8533-9BFDBCE15005}" type="datetime1">
              <a:rPr lang="en-US" smtClean="0"/>
              <a:t>2/18/2020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455337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912" y="868680"/>
            <a:ext cx="731520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4176"/>
            <a:ext cx="2834640" cy="232199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BEA474-078D-4E9B-9B14-09A87B19DC46}" type="datetime1">
              <a:rPr lang="en-US" smtClean="0"/>
              <a:t>2/18/2020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204570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70644" y="767419"/>
            <a:ext cx="8115230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3008"/>
            <a:ext cx="2834640" cy="2322576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7D986-8816-4272-A432-0437A28A9828}" type="datetime1">
              <a:rPr lang="en-US" smtClean="0"/>
              <a:t>2/18/2020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499101" y="6356350"/>
            <a:ext cx="5911517" cy="365125"/>
          </a:xfrm>
        </p:spPr>
        <p:txBody>
          <a:bodyPr/>
          <a:lstStyle/>
          <a:p>
            <a:pPr algn="l"/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77057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3443590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9268" y="864108"/>
            <a:ext cx="73152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2D6E202-B606-4609-B914-27C9371A1F6D}" type="datetime1">
              <a:rPr lang="en-US" smtClean="0"/>
              <a:t>2/18/2020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/>
                </a:solidFill>
              </a:defRPr>
            </a:lvl1pPr>
          </a:lstStyle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0323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6" r:id="rId1"/>
    <p:sldLayoutId id="2147483917" r:id="rId2"/>
    <p:sldLayoutId id="2147483918" r:id="rId3"/>
    <p:sldLayoutId id="2147483919" r:id="rId4"/>
    <p:sldLayoutId id="2147483920" r:id="rId5"/>
    <p:sldLayoutId id="2147483921" r:id="rId6"/>
    <p:sldLayoutId id="2147483922" r:id="rId7"/>
    <p:sldLayoutId id="2147483923" r:id="rId8"/>
    <p:sldLayoutId id="2147483924" r:id="rId9"/>
    <p:sldLayoutId id="2147483925" r:id="rId10"/>
    <p:sldLayoutId id="2147483926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-6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4C7673C2-0365-4A92-9630-BEBB1E3F32E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61" b="18125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893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BFEDF5-1CFF-4664-8F61-0FC3995997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000" dirty="0"/>
              <a:t>Beatitude</a:t>
            </a:r>
            <a:r>
              <a:rPr lang="en-US" dirty="0"/>
              <a:t> </a:t>
            </a:r>
            <a:br>
              <a:rPr lang="en-US" dirty="0"/>
            </a:br>
            <a:r>
              <a:rPr lang="en-US" sz="4000" dirty="0"/>
              <a:t>Box Craft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B64442-51C2-4B19-AE32-129C8A1A55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800" dirty="0"/>
              <a:t>Take one box per family . </a:t>
            </a:r>
          </a:p>
          <a:p>
            <a:r>
              <a:rPr lang="en-US" sz="2800" dirty="0"/>
              <a:t>Decorate the box with images or words that make you think of the beatitudes. </a:t>
            </a:r>
          </a:p>
          <a:p>
            <a:r>
              <a:rPr lang="en-US" sz="2800" dirty="0"/>
              <a:t>Place your box somewhere visible in your home. </a:t>
            </a:r>
          </a:p>
          <a:p>
            <a:r>
              <a:rPr lang="en-US" sz="2800" dirty="0"/>
              <a:t>When one of you lives out a beatitude or does something that you feel represents one, write it down on a slip of paper and put it in your box. </a:t>
            </a:r>
          </a:p>
          <a:p>
            <a:r>
              <a:rPr lang="en-US" sz="2800" dirty="0"/>
              <a:t>As a family, gather weekly or monthly and look through the box to encourage one another and talk about how you can continue to grow and live them out. </a:t>
            </a:r>
          </a:p>
        </p:txBody>
      </p:sp>
    </p:spTree>
    <p:extLst>
      <p:ext uri="{BB962C8B-B14F-4D97-AF65-F5344CB8AC3E}">
        <p14:creationId xmlns:p14="http://schemas.microsoft.com/office/powerpoint/2010/main" val="16925152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9EBB51FB-B84D-4F5F-AAA0-FAF25CF3274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25000"/>
          </a:blip>
          <a:srcRect t="13852" b="1878"/>
          <a:stretch/>
        </p:blipFill>
        <p:spPr>
          <a:xfrm>
            <a:off x="0" y="10"/>
            <a:ext cx="12191980" cy="685799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0E86419-389C-4DCB-9E6D-59CF5004C907}"/>
              </a:ext>
            </a:extLst>
          </p:cNvPr>
          <p:cNvSpPr txBox="1"/>
          <p:nvPr/>
        </p:nvSpPr>
        <p:spPr>
          <a:xfrm>
            <a:off x="947718" y="266434"/>
            <a:ext cx="10296544" cy="11429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 defTabSz="914400">
              <a:lnSpc>
                <a:spcPct val="8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800" b="1" cap="all" spc="100" dirty="0">
                <a:solidFill>
                  <a:srgbClr val="FFC000"/>
                </a:solidFill>
                <a:latin typeface="Modern Love Caps" panose="04070805081001020A01" pitchFamily="82" charset="0"/>
                <a:ea typeface="+mj-ea"/>
                <a:cs typeface="Arial" panose="020B0604020202020204" pitchFamily="34" charset="0"/>
              </a:rPr>
              <a:t>Examination of Conscience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C1F7BDCB-7E79-451C-B360-14D5EAC98E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7718" y="1031846"/>
            <a:ext cx="9720073" cy="5377344"/>
          </a:xfrm>
        </p:spPr>
        <p:txBody>
          <a:bodyPr vert="horz" lIns="45720" tIns="45720" rIns="45720" bIns="45720" rtlCol="0">
            <a:normAutofit fontScale="70000" lnSpcReduction="20000"/>
          </a:bodyPr>
          <a:lstStyle/>
          <a:p>
            <a:pPr marL="0" indent="0">
              <a:buClrTx/>
              <a:buNone/>
            </a:pPr>
            <a:r>
              <a:rPr lang="en-US" sz="6300" dirty="0">
                <a:solidFill>
                  <a:schemeClr val="bg1"/>
                </a:solidFill>
                <a:latin typeface="Modern Love Caps" panose="04070805081001020A01" pitchFamily="82" charset="0"/>
                <a:ea typeface="Batang" panose="020B0503020000020004" pitchFamily="18" charset="-127"/>
                <a:cs typeface="Gisha" panose="020B0604020202020204" pitchFamily="34" charset="-79"/>
              </a:rPr>
              <a:t>Look</a:t>
            </a:r>
          </a:p>
          <a:p>
            <a:pPr marL="0" indent="0">
              <a:buClrTx/>
              <a:buNone/>
            </a:pPr>
            <a:r>
              <a:rPr lang="en-US" sz="5100" dirty="0">
                <a:solidFill>
                  <a:schemeClr val="tx1"/>
                </a:solidFill>
                <a:latin typeface="Modern Love Caps" panose="04070805081001020A01" pitchFamily="82" charset="0"/>
                <a:ea typeface="Batang" panose="020B0503020000020004" pitchFamily="18" charset="-127"/>
                <a:cs typeface="Gisha" panose="020B0604020202020204" pitchFamily="34" charset="-79"/>
              </a:rPr>
              <a:t>at the ways we have loved God, as well as the ways we have failed to love Him</a:t>
            </a:r>
          </a:p>
          <a:p>
            <a:pPr marL="0" indent="0">
              <a:buClrTx/>
              <a:buNone/>
            </a:pPr>
            <a:r>
              <a:rPr lang="en-US" sz="6300" dirty="0">
                <a:solidFill>
                  <a:schemeClr val="bg1"/>
                </a:solidFill>
                <a:latin typeface="Modern Love Caps" panose="04070805081001020A01" pitchFamily="82" charset="0"/>
                <a:ea typeface="Batang" panose="020B0503020000020004" pitchFamily="18" charset="-127"/>
                <a:cs typeface="Gisha" panose="020B0604020202020204" pitchFamily="34" charset="-79"/>
              </a:rPr>
              <a:t>Change</a:t>
            </a:r>
          </a:p>
          <a:p>
            <a:pPr marL="0" indent="0">
              <a:buClrTx/>
              <a:buNone/>
            </a:pPr>
            <a:r>
              <a:rPr lang="en-US" sz="5200" dirty="0">
                <a:solidFill>
                  <a:schemeClr val="tx1"/>
                </a:solidFill>
                <a:latin typeface="Modern Love Caps" panose="04070805081001020A01" pitchFamily="82" charset="0"/>
                <a:ea typeface="Batang" panose="020B0503020000020004" pitchFamily="18" charset="-127"/>
                <a:cs typeface="Gisha" panose="020B0604020202020204" pitchFamily="34" charset="-79"/>
              </a:rPr>
              <a:t>Important for helping us grow in our understanding of the difference between right and wrong. as a result, we are able to acknowledge the ways we need to change, the things in our life that need to change </a:t>
            </a:r>
          </a:p>
          <a:p>
            <a:pPr marL="0" indent="0">
              <a:buClrTx/>
              <a:buNone/>
            </a:pPr>
            <a:r>
              <a:rPr lang="en-US" sz="6300" dirty="0">
                <a:solidFill>
                  <a:schemeClr val="bg1"/>
                </a:solidFill>
                <a:latin typeface="Modern Love Caps" panose="04070805081001020A01" pitchFamily="82" charset="0"/>
                <a:ea typeface="Batang" panose="020B0503020000020004" pitchFamily="18" charset="-127"/>
                <a:cs typeface="Gisha" panose="020B0604020202020204" pitchFamily="34" charset="-79"/>
              </a:rPr>
              <a:t>Grow</a:t>
            </a:r>
          </a:p>
          <a:p>
            <a:pPr marL="0" indent="0">
              <a:buClrTx/>
              <a:buNone/>
            </a:pPr>
            <a:r>
              <a:rPr lang="en-US" sz="5100" dirty="0">
                <a:solidFill>
                  <a:schemeClr val="tx1"/>
                </a:solidFill>
                <a:latin typeface="Modern Love Caps" panose="04070805081001020A01" pitchFamily="82" charset="0"/>
                <a:ea typeface="Batang" panose="020B0503020000020004" pitchFamily="18" charset="-127"/>
                <a:cs typeface="Gisha" panose="020B0604020202020204" pitchFamily="34" charset="-79"/>
              </a:rPr>
              <a:t>Helps us grow in our relationship</a:t>
            </a:r>
          </a:p>
        </p:txBody>
      </p:sp>
    </p:spTree>
    <p:extLst>
      <p:ext uri="{BB962C8B-B14F-4D97-AF65-F5344CB8AC3E}">
        <p14:creationId xmlns:p14="http://schemas.microsoft.com/office/powerpoint/2010/main" val="38913363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7">
            <a:extLst>
              <a:ext uri="{FF2B5EF4-FFF2-40B4-BE49-F238E27FC236}">
                <a16:creationId xmlns:a16="http://schemas.microsoft.com/office/drawing/2014/main" id="{5DB23C2B-2054-4D8B-9E98-9190F8E05E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: Shape 9">
            <a:extLst>
              <a:ext uri="{FF2B5EF4-FFF2-40B4-BE49-F238E27FC236}">
                <a16:creationId xmlns:a16="http://schemas.microsoft.com/office/drawing/2014/main" id="{8797B5BC-9873-45F9-97D6-298FB5AF08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 flipV="1">
            <a:off x="0" y="762000"/>
            <a:ext cx="4208489" cy="5334001"/>
          </a:xfrm>
          <a:custGeom>
            <a:avLst/>
            <a:gdLst>
              <a:gd name="connsiteX0" fmla="*/ 1015642 w 4208489"/>
              <a:gd name="connsiteY0" fmla="*/ 0 h 5334001"/>
              <a:gd name="connsiteX1" fmla="*/ 4208489 w 4208489"/>
              <a:gd name="connsiteY1" fmla="*/ 0 h 5334001"/>
              <a:gd name="connsiteX2" fmla="*/ 4208489 w 4208489"/>
              <a:gd name="connsiteY2" fmla="*/ 5334001 h 5334001"/>
              <a:gd name="connsiteX3" fmla="*/ 0 w 4208489"/>
              <a:gd name="connsiteY3" fmla="*/ 5334001 h 5334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8489" h="5334001">
                <a:moveTo>
                  <a:pt x="1015642" y="0"/>
                </a:moveTo>
                <a:lnTo>
                  <a:pt x="4208489" y="0"/>
                </a:lnTo>
                <a:lnTo>
                  <a:pt x="4208489" y="5334001"/>
                </a:lnTo>
                <a:lnTo>
                  <a:pt x="0" y="533400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EBF7E2-47F7-40AF-B3BB-19A7B20C29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6823" y="2231833"/>
            <a:ext cx="10858354" cy="239433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000" dirty="0">
                <a:solidFill>
                  <a:schemeClr val="accent2"/>
                </a:solidFill>
                <a:latin typeface="Modern Love Caps" panose="04070805081001020A01" pitchFamily="82" charset="0"/>
                <a:cs typeface="Arial" panose="020B0604020202020204" pitchFamily="34" charset="0"/>
              </a:rPr>
              <a:t>Have I loved God and given Him the attention He deserves?</a:t>
            </a:r>
          </a:p>
        </p:txBody>
      </p:sp>
      <p:sp>
        <p:nvSpPr>
          <p:cNvPr id="20" name="Freeform: Shape 11">
            <a:extLst>
              <a:ext uri="{FF2B5EF4-FFF2-40B4-BE49-F238E27FC236}">
                <a16:creationId xmlns:a16="http://schemas.microsoft.com/office/drawing/2014/main" id="{665C2FCD-09A4-4B4B-AA73-F330DFE917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 flipV="1">
            <a:off x="11190517" y="1056875"/>
            <a:ext cx="1001483" cy="4744251"/>
          </a:xfrm>
          <a:custGeom>
            <a:avLst/>
            <a:gdLst>
              <a:gd name="connsiteX0" fmla="*/ 0 w 1001483"/>
              <a:gd name="connsiteY0" fmla="*/ 0 h 4744251"/>
              <a:gd name="connsiteX1" fmla="*/ 1001483 w 1001483"/>
              <a:gd name="connsiteY1" fmla="*/ 0 h 4744251"/>
              <a:gd name="connsiteX2" fmla="*/ 0 w 1001483"/>
              <a:gd name="connsiteY2" fmla="*/ 4744251 h 4744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01483" h="4744251">
                <a:moveTo>
                  <a:pt x="0" y="0"/>
                </a:moveTo>
                <a:lnTo>
                  <a:pt x="1001483" y="0"/>
                </a:lnTo>
                <a:lnTo>
                  <a:pt x="0" y="474425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0896770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162DF2A-64D1-4AA9-BA42-8A4063EADE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D7C1373-63AF-4A75-909E-990E053566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2F4AD318-2FB6-4C6E-931E-58E404FA18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1A118E35-1CBF-4863-8497-F4DF1A166D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582" y="752748"/>
            <a:ext cx="1001483" cy="4744251"/>
          </a:xfrm>
          <a:custGeom>
            <a:avLst/>
            <a:gdLst>
              <a:gd name="connsiteX0" fmla="*/ 0 w 1001483"/>
              <a:gd name="connsiteY0" fmla="*/ 0 h 4744251"/>
              <a:gd name="connsiteX1" fmla="*/ 1001483 w 1001483"/>
              <a:gd name="connsiteY1" fmla="*/ 0 h 4744251"/>
              <a:gd name="connsiteX2" fmla="*/ 0 w 1001483"/>
              <a:gd name="connsiteY2" fmla="*/ 4744251 h 4744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01483" h="4744251">
                <a:moveTo>
                  <a:pt x="0" y="0"/>
                </a:moveTo>
                <a:lnTo>
                  <a:pt x="1001483" y="0"/>
                </a:lnTo>
                <a:lnTo>
                  <a:pt x="0" y="474425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6E187274-5DC2-4BE0-AF99-925D6D9735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987094" y="761999"/>
            <a:ext cx="4208489" cy="5334001"/>
          </a:xfrm>
          <a:custGeom>
            <a:avLst/>
            <a:gdLst>
              <a:gd name="connsiteX0" fmla="*/ 1015642 w 4208489"/>
              <a:gd name="connsiteY0" fmla="*/ 0 h 5334001"/>
              <a:gd name="connsiteX1" fmla="*/ 4208489 w 4208489"/>
              <a:gd name="connsiteY1" fmla="*/ 0 h 5334001"/>
              <a:gd name="connsiteX2" fmla="*/ 4208489 w 4208489"/>
              <a:gd name="connsiteY2" fmla="*/ 5334001 h 5334001"/>
              <a:gd name="connsiteX3" fmla="*/ 0 w 4208489"/>
              <a:gd name="connsiteY3" fmla="*/ 5334001 h 5334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8489" h="5334001">
                <a:moveTo>
                  <a:pt x="1015642" y="0"/>
                </a:moveTo>
                <a:lnTo>
                  <a:pt x="4208489" y="0"/>
                </a:lnTo>
                <a:lnTo>
                  <a:pt x="4208489" y="5334001"/>
                </a:lnTo>
                <a:lnTo>
                  <a:pt x="0" y="533400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2A1F46F-D179-4976-9D4B-4FC285449A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7954" y="2613543"/>
            <a:ext cx="10476091" cy="1630911"/>
          </a:xfrm>
        </p:spPr>
        <p:txBody>
          <a:bodyPr vert="horz" lIns="91440" tIns="45720" rIns="91440" bIns="45720" rtlCol="0" anchor="b">
            <a:noAutofit/>
          </a:bodyPr>
          <a:lstStyle/>
          <a:p>
            <a:pPr algn="ctr"/>
            <a:r>
              <a:rPr lang="en-US" sz="6000" spc="-100" dirty="0">
                <a:solidFill>
                  <a:schemeClr val="accent2"/>
                </a:solidFill>
                <a:latin typeface="Modern Love Caps" panose="04070805081001020A01" pitchFamily="82" charset="0"/>
                <a:cs typeface="Arial" panose="020B0604020202020204" pitchFamily="34" charset="0"/>
              </a:rPr>
              <a:t>What ways did I love or fail to love others today and in recent days?</a:t>
            </a:r>
          </a:p>
        </p:txBody>
      </p:sp>
    </p:spTree>
    <p:extLst>
      <p:ext uri="{BB962C8B-B14F-4D97-AF65-F5344CB8AC3E}">
        <p14:creationId xmlns:p14="http://schemas.microsoft.com/office/powerpoint/2010/main" val="22521439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7">
            <a:extLst>
              <a:ext uri="{FF2B5EF4-FFF2-40B4-BE49-F238E27FC236}">
                <a16:creationId xmlns:a16="http://schemas.microsoft.com/office/drawing/2014/main" id="{5DB23C2B-2054-4D8B-9E98-9190F8E05E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: Shape 9">
            <a:extLst>
              <a:ext uri="{FF2B5EF4-FFF2-40B4-BE49-F238E27FC236}">
                <a16:creationId xmlns:a16="http://schemas.microsoft.com/office/drawing/2014/main" id="{8797B5BC-9873-45F9-97D6-298FB5AF08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 flipV="1">
            <a:off x="0" y="762000"/>
            <a:ext cx="4208489" cy="5334001"/>
          </a:xfrm>
          <a:custGeom>
            <a:avLst/>
            <a:gdLst>
              <a:gd name="connsiteX0" fmla="*/ 1015642 w 4208489"/>
              <a:gd name="connsiteY0" fmla="*/ 0 h 5334001"/>
              <a:gd name="connsiteX1" fmla="*/ 4208489 w 4208489"/>
              <a:gd name="connsiteY1" fmla="*/ 0 h 5334001"/>
              <a:gd name="connsiteX2" fmla="*/ 4208489 w 4208489"/>
              <a:gd name="connsiteY2" fmla="*/ 5334001 h 5334001"/>
              <a:gd name="connsiteX3" fmla="*/ 0 w 4208489"/>
              <a:gd name="connsiteY3" fmla="*/ 5334001 h 5334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8489" h="5334001">
                <a:moveTo>
                  <a:pt x="1015642" y="0"/>
                </a:moveTo>
                <a:lnTo>
                  <a:pt x="4208489" y="0"/>
                </a:lnTo>
                <a:lnTo>
                  <a:pt x="4208489" y="5334001"/>
                </a:lnTo>
                <a:lnTo>
                  <a:pt x="0" y="533400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D9CCF5-F37E-48E2-A6F5-5B82E57249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13927" y="2911738"/>
            <a:ext cx="10164146" cy="1034524"/>
          </a:xfrm>
        </p:spPr>
        <p:txBody>
          <a:bodyPr>
            <a:normAutofit/>
          </a:bodyPr>
          <a:lstStyle/>
          <a:p>
            <a:pPr algn="ctr"/>
            <a:r>
              <a:rPr lang="en-US" sz="6000" dirty="0">
                <a:solidFill>
                  <a:schemeClr val="accent2"/>
                </a:solidFill>
                <a:latin typeface="Modern Love Caps" panose="04070805081001020A01" pitchFamily="82" charset="0"/>
              </a:rPr>
              <a:t>Have I taken care of my body?</a:t>
            </a:r>
          </a:p>
        </p:txBody>
      </p:sp>
      <p:sp>
        <p:nvSpPr>
          <p:cNvPr id="20" name="Freeform: Shape 11">
            <a:extLst>
              <a:ext uri="{FF2B5EF4-FFF2-40B4-BE49-F238E27FC236}">
                <a16:creationId xmlns:a16="http://schemas.microsoft.com/office/drawing/2014/main" id="{665C2FCD-09A4-4B4B-AA73-F330DFE917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 flipV="1">
            <a:off x="11190517" y="1056875"/>
            <a:ext cx="1001483" cy="4744251"/>
          </a:xfrm>
          <a:custGeom>
            <a:avLst/>
            <a:gdLst>
              <a:gd name="connsiteX0" fmla="*/ 0 w 1001483"/>
              <a:gd name="connsiteY0" fmla="*/ 0 h 4744251"/>
              <a:gd name="connsiteX1" fmla="*/ 1001483 w 1001483"/>
              <a:gd name="connsiteY1" fmla="*/ 0 h 4744251"/>
              <a:gd name="connsiteX2" fmla="*/ 0 w 1001483"/>
              <a:gd name="connsiteY2" fmla="*/ 4744251 h 4744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01483" h="4744251">
                <a:moveTo>
                  <a:pt x="0" y="0"/>
                </a:moveTo>
                <a:lnTo>
                  <a:pt x="1001483" y="0"/>
                </a:lnTo>
                <a:lnTo>
                  <a:pt x="0" y="474425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8533532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5DB23C2B-2054-4D8B-9E98-9190F8E05E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65C2FCD-09A4-4B4B-AA73-F330DFE917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582" y="752748"/>
            <a:ext cx="1001483" cy="4744251"/>
          </a:xfrm>
          <a:custGeom>
            <a:avLst/>
            <a:gdLst>
              <a:gd name="connsiteX0" fmla="*/ 0 w 1001483"/>
              <a:gd name="connsiteY0" fmla="*/ 0 h 4744251"/>
              <a:gd name="connsiteX1" fmla="*/ 1001483 w 1001483"/>
              <a:gd name="connsiteY1" fmla="*/ 0 h 4744251"/>
              <a:gd name="connsiteX2" fmla="*/ 0 w 1001483"/>
              <a:gd name="connsiteY2" fmla="*/ 4744251 h 4744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01483" h="4744251">
                <a:moveTo>
                  <a:pt x="0" y="0"/>
                </a:moveTo>
                <a:lnTo>
                  <a:pt x="1001483" y="0"/>
                </a:lnTo>
                <a:lnTo>
                  <a:pt x="0" y="474425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797B5BC-9873-45F9-97D6-298FB5AF08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987094" y="761999"/>
            <a:ext cx="4208489" cy="5334001"/>
          </a:xfrm>
          <a:custGeom>
            <a:avLst/>
            <a:gdLst>
              <a:gd name="connsiteX0" fmla="*/ 1015642 w 4208489"/>
              <a:gd name="connsiteY0" fmla="*/ 0 h 5334001"/>
              <a:gd name="connsiteX1" fmla="*/ 4208489 w 4208489"/>
              <a:gd name="connsiteY1" fmla="*/ 0 h 5334001"/>
              <a:gd name="connsiteX2" fmla="*/ 4208489 w 4208489"/>
              <a:gd name="connsiteY2" fmla="*/ 5334001 h 5334001"/>
              <a:gd name="connsiteX3" fmla="*/ 0 w 4208489"/>
              <a:gd name="connsiteY3" fmla="*/ 5334001 h 5334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8489" h="5334001">
                <a:moveTo>
                  <a:pt x="1015642" y="0"/>
                </a:moveTo>
                <a:lnTo>
                  <a:pt x="4208489" y="0"/>
                </a:lnTo>
                <a:lnTo>
                  <a:pt x="4208489" y="5334001"/>
                </a:lnTo>
                <a:lnTo>
                  <a:pt x="0" y="533400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038D98-28CE-4416-82D5-36641753D6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51" y="2462749"/>
            <a:ext cx="12116498" cy="1932499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6000" dirty="0">
                <a:solidFill>
                  <a:schemeClr val="accent2"/>
                </a:solidFill>
                <a:latin typeface="Modern Love Caps" panose="04070805081001020A01" pitchFamily="82" charset="0"/>
              </a:rPr>
              <a:t>Have I been grateful for what I already have, or have I taken something that is not mine or wished I had more than I need?</a:t>
            </a:r>
          </a:p>
        </p:txBody>
      </p:sp>
    </p:spTree>
    <p:extLst>
      <p:ext uri="{BB962C8B-B14F-4D97-AF65-F5344CB8AC3E}">
        <p14:creationId xmlns:p14="http://schemas.microsoft.com/office/powerpoint/2010/main" val="6171542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5DB23C2B-2054-4D8B-9E98-9190F8E05E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8797B5BC-9873-45F9-97D6-298FB5AF08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 flipV="1">
            <a:off x="0" y="762000"/>
            <a:ext cx="4208489" cy="5334001"/>
          </a:xfrm>
          <a:custGeom>
            <a:avLst/>
            <a:gdLst>
              <a:gd name="connsiteX0" fmla="*/ 1015642 w 4208489"/>
              <a:gd name="connsiteY0" fmla="*/ 0 h 5334001"/>
              <a:gd name="connsiteX1" fmla="*/ 4208489 w 4208489"/>
              <a:gd name="connsiteY1" fmla="*/ 0 h 5334001"/>
              <a:gd name="connsiteX2" fmla="*/ 4208489 w 4208489"/>
              <a:gd name="connsiteY2" fmla="*/ 5334001 h 5334001"/>
              <a:gd name="connsiteX3" fmla="*/ 0 w 4208489"/>
              <a:gd name="connsiteY3" fmla="*/ 5334001 h 5334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8489" h="5334001">
                <a:moveTo>
                  <a:pt x="1015642" y="0"/>
                </a:moveTo>
                <a:lnTo>
                  <a:pt x="4208489" y="0"/>
                </a:lnTo>
                <a:lnTo>
                  <a:pt x="4208489" y="5334001"/>
                </a:lnTo>
                <a:lnTo>
                  <a:pt x="0" y="533400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5ADDC8-127D-4864-B17C-35FCF81C36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0666" y="2412871"/>
            <a:ext cx="11650667" cy="2032257"/>
          </a:xfrm>
        </p:spPr>
        <p:txBody>
          <a:bodyPr>
            <a:noAutofit/>
          </a:bodyPr>
          <a:lstStyle/>
          <a:p>
            <a:pPr algn="ctr"/>
            <a:r>
              <a:rPr lang="en-US" sz="6000" dirty="0">
                <a:solidFill>
                  <a:schemeClr val="accent2"/>
                </a:solidFill>
                <a:latin typeface="Modern Love Caps" panose="04070805081001020A01" pitchFamily="82" charset="0"/>
              </a:rPr>
              <a:t>What can I change about the actions I made today that can make tomorrow better?</a:t>
            </a: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665C2FCD-09A4-4B4B-AA73-F330DFE917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 flipV="1">
            <a:off x="11190517" y="1056875"/>
            <a:ext cx="1001483" cy="4744251"/>
          </a:xfrm>
          <a:custGeom>
            <a:avLst/>
            <a:gdLst>
              <a:gd name="connsiteX0" fmla="*/ 0 w 1001483"/>
              <a:gd name="connsiteY0" fmla="*/ 0 h 4744251"/>
              <a:gd name="connsiteX1" fmla="*/ 1001483 w 1001483"/>
              <a:gd name="connsiteY1" fmla="*/ 0 h 4744251"/>
              <a:gd name="connsiteX2" fmla="*/ 0 w 1001483"/>
              <a:gd name="connsiteY2" fmla="*/ 4744251 h 4744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01483" h="4744251">
                <a:moveTo>
                  <a:pt x="0" y="0"/>
                </a:moveTo>
                <a:lnTo>
                  <a:pt x="1001483" y="0"/>
                </a:lnTo>
                <a:lnTo>
                  <a:pt x="0" y="474425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3048538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5DB23C2B-2054-4D8B-9E98-9190F8E05E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65C2FCD-09A4-4B4B-AA73-F330DFE917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582" y="752748"/>
            <a:ext cx="1001483" cy="4744251"/>
          </a:xfrm>
          <a:custGeom>
            <a:avLst/>
            <a:gdLst>
              <a:gd name="connsiteX0" fmla="*/ 0 w 1001483"/>
              <a:gd name="connsiteY0" fmla="*/ 0 h 4744251"/>
              <a:gd name="connsiteX1" fmla="*/ 1001483 w 1001483"/>
              <a:gd name="connsiteY1" fmla="*/ 0 h 4744251"/>
              <a:gd name="connsiteX2" fmla="*/ 0 w 1001483"/>
              <a:gd name="connsiteY2" fmla="*/ 4744251 h 4744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01483" h="4744251">
                <a:moveTo>
                  <a:pt x="0" y="0"/>
                </a:moveTo>
                <a:lnTo>
                  <a:pt x="1001483" y="0"/>
                </a:lnTo>
                <a:lnTo>
                  <a:pt x="0" y="474425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797B5BC-9873-45F9-97D6-298FB5AF08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987094" y="761999"/>
            <a:ext cx="4208489" cy="5334001"/>
          </a:xfrm>
          <a:custGeom>
            <a:avLst/>
            <a:gdLst>
              <a:gd name="connsiteX0" fmla="*/ 1015642 w 4208489"/>
              <a:gd name="connsiteY0" fmla="*/ 0 h 5334001"/>
              <a:gd name="connsiteX1" fmla="*/ 4208489 w 4208489"/>
              <a:gd name="connsiteY1" fmla="*/ 0 h 5334001"/>
              <a:gd name="connsiteX2" fmla="*/ 4208489 w 4208489"/>
              <a:gd name="connsiteY2" fmla="*/ 5334001 h 5334001"/>
              <a:gd name="connsiteX3" fmla="*/ 0 w 4208489"/>
              <a:gd name="connsiteY3" fmla="*/ 5334001 h 5334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8489" h="5334001">
                <a:moveTo>
                  <a:pt x="1015642" y="0"/>
                </a:moveTo>
                <a:lnTo>
                  <a:pt x="4208489" y="0"/>
                </a:lnTo>
                <a:lnTo>
                  <a:pt x="4208489" y="5334001"/>
                </a:lnTo>
                <a:lnTo>
                  <a:pt x="0" y="533400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A0C0A2-5C00-4F89-93D1-0DB3F5DC86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5729" y="2373616"/>
            <a:ext cx="10480542" cy="211076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000" dirty="0">
                <a:solidFill>
                  <a:schemeClr val="accent2"/>
                </a:solidFill>
                <a:latin typeface="Modern Love Caps" panose="04070805081001020A01" pitchFamily="82" charset="0"/>
              </a:rPr>
              <a:t>Jesus, I love you. Give me the grace to love you more. </a:t>
            </a:r>
          </a:p>
        </p:txBody>
      </p:sp>
    </p:spTree>
    <p:extLst>
      <p:ext uri="{BB962C8B-B14F-4D97-AF65-F5344CB8AC3E}">
        <p14:creationId xmlns:p14="http://schemas.microsoft.com/office/powerpoint/2010/main" val="53772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162DF2A-64D1-4AA9-BA42-8A4063EADE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D7C1373-63AF-4A75-909E-990E053566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2F4AD318-2FB6-4C6E-931E-58E404FA18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1A118E35-1CBF-4863-8497-F4DF1A166D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3582" y="752748"/>
            <a:ext cx="1001483" cy="4744251"/>
          </a:xfrm>
          <a:custGeom>
            <a:avLst/>
            <a:gdLst>
              <a:gd name="connsiteX0" fmla="*/ 0 w 1001483"/>
              <a:gd name="connsiteY0" fmla="*/ 0 h 4744251"/>
              <a:gd name="connsiteX1" fmla="*/ 1001483 w 1001483"/>
              <a:gd name="connsiteY1" fmla="*/ 0 h 4744251"/>
              <a:gd name="connsiteX2" fmla="*/ 0 w 1001483"/>
              <a:gd name="connsiteY2" fmla="*/ 4744251 h 4744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01483" h="4744251">
                <a:moveTo>
                  <a:pt x="0" y="0"/>
                </a:moveTo>
                <a:lnTo>
                  <a:pt x="1001483" y="0"/>
                </a:lnTo>
                <a:lnTo>
                  <a:pt x="0" y="474425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6E187274-5DC2-4BE0-AF99-925D6D9735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987094" y="761999"/>
            <a:ext cx="4208489" cy="5334001"/>
          </a:xfrm>
          <a:custGeom>
            <a:avLst/>
            <a:gdLst>
              <a:gd name="connsiteX0" fmla="*/ 1015642 w 4208489"/>
              <a:gd name="connsiteY0" fmla="*/ 0 h 5334001"/>
              <a:gd name="connsiteX1" fmla="*/ 4208489 w 4208489"/>
              <a:gd name="connsiteY1" fmla="*/ 0 h 5334001"/>
              <a:gd name="connsiteX2" fmla="*/ 4208489 w 4208489"/>
              <a:gd name="connsiteY2" fmla="*/ 5334001 h 5334001"/>
              <a:gd name="connsiteX3" fmla="*/ 0 w 4208489"/>
              <a:gd name="connsiteY3" fmla="*/ 5334001 h 5334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8489" h="5334001">
                <a:moveTo>
                  <a:pt x="1015642" y="0"/>
                </a:moveTo>
                <a:lnTo>
                  <a:pt x="4208489" y="0"/>
                </a:lnTo>
                <a:lnTo>
                  <a:pt x="4208489" y="5334001"/>
                </a:lnTo>
                <a:lnTo>
                  <a:pt x="0" y="533400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74244B5-FDE6-4AB7-A591-DD6A4B0FD5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7901" y="153747"/>
            <a:ext cx="7248477" cy="878099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sz="6000" spc="-100" dirty="0">
                <a:solidFill>
                  <a:schemeClr val="accent2"/>
                </a:solidFill>
                <a:latin typeface="Modern Love Caps" panose="04070805081001020A01" pitchFamily="82" charset="0"/>
              </a:rPr>
              <a:t>A Family Prayer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504428C-7BFF-4A54-A833-7C7083D55636}"/>
              </a:ext>
            </a:extLst>
          </p:cNvPr>
          <p:cNvSpPr txBox="1"/>
          <p:nvPr/>
        </p:nvSpPr>
        <p:spPr>
          <a:xfrm>
            <a:off x="997901" y="971191"/>
            <a:ext cx="11031135" cy="65094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>
                <a:solidFill>
                  <a:schemeClr val="accent2"/>
                </a:solidFill>
                <a:latin typeface="Modern Love Caps" panose="04070805081001020A01" pitchFamily="82" charset="0"/>
              </a:rPr>
              <a:t>Children</a:t>
            </a:r>
            <a:r>
              <a:rPr lang="en-US" sz="2400" b="1" dirty="0"/>
              <a:t>	                                                  </a:t>
            </a:r>
            <a:r>
              <a:rPr lang="en-US" sz="2400" b="1" i="1" dirty="0">
                <a:solidFill>
                  <a:schemeClr val="accent2"/>
                </a:solidFill>
                <a:latin typeface="Modern Love Caps" panose="04070805081001020A01" pitchFamily="82" charset="0"/>
              </a:rPr>
              <a:t>Adults</a:t>
            </a:r>
          </a:p>
          <a:p>
            <a:r>
              <a:rPr lang="en-US" sz="2500" b="1" dirty="0"/>
              <a:t>Praise be to God	                                   who made us a family.</a:t>
            </a:r>
          </a:p>
          <a:p>
            <a:r>
              <a:rPr lang="en-US" sz="2500" b="1" dirty="0"/>
              <a:t>Praise be to God	                                   for the love that we share.</a:t>
            </a:r>
          </a:p>
          <a:p>
            <a:r>
              <a:rPr lang="en-US" sz="2500" b="1" dirty="0"/>
              <a:t>Praise be to God	                                   for sending us Jesus.</a:t>
            </a:r>
          </a:p>
          <a:p>
            <a:r>
              <a:rPr lang="en-US" sz="2500" b="1" dirty="0"/>
              <a:t>Praise be to God	                                   for teaching us to care.</a:t>
            </a:r>
          </a:p>
          <a:p>
            <a:endParaRPr lang="en-US" sz="2500" b="1" dirty="0"/>
          </a:p>
          <a:p>
            <a:r>
              <a:rPr lang="en-US" sz="2500" b="1" dirty="0"/>
              <a:t>Help us, Lord Jesus	                            fill our lives with your Spirit.</a:t>
            </a:r>
          </a:p>
          <a:p>
            <a:r>
              <a:rPr lang="en-US" sz="2500" b="1" dirty="0"/>
              <a:t>Help us, Lord Jesus	                            teach us how to forgive.</a:t>
            </a:r>
          </a:p>
          <a:p>
            <a:r>
              <a:rPr lang="en-US" sz="2500" b="1" dirty="0"/>
              <a:t>Help us, Lord Jesus	                            grant us wisdom and patience.</a:t>
            </a:r>
          </a:p>
          <a:p>
            <a:r>
              <a:rPr lang="en-US" sz="2500" b="1" dirty="0"/>
              <a:t>Help us, Lord Jesus	                            in your grace may we live.</a:t>
            </a:r>
          </a:p>
          <a:p>
            <a:endParaRPr lang="en-US" sz="2500" b="1" dirty="0"/>
          </a:p>
          <a:p>
            <a:r>
              <a:rPr lang="en-US" sz="2500" b="1" dirty="0"/>
              <a:t>Come, Holy Spirit	                            fill our lives with your gifts.</a:t>
            </a:r>
          </a:p>
          <a:p>
            <a:r>
              <a:rPr lang="en-US" sz="2500" b="1" dirty="0"/>
              <a:t>Come, Holy Spirit	                            help us serve other's needs.</a:t>
            </a:r>
          </a:p>
          <a:p>
            <a:r>
              <a:rPr lang="en-US" sz="2500" b="1" dirty="0"/>
              <a:t>Come, Holy Spirit	                            teach us faith, hope, and love.</a:t>
            </a:r>
          </a:p>
          <a:p>
            <a:r>
              <a:rPr lang="en-US" sz="2500" b="1" dirty="0"/>
              <a:t>Come, Holy Spirit	                            guide our thoughts and our deeds.</a:t>
            </a:r>
          </a:p>
          <a:p>
            <a:endParaRPr lang="en-US" sz="25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15123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5DB23C2B-2054-4D8B-9E98-9190F8E05E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8797B5BC-9873-45F9-97D6-298FB5AF08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 flipV="1">
            <a:off x="0" y="762000"/>
            <a:ext cx="4208489" cy="5334001"/>
          </a:xfrm>
          <a:custGeom>
            <a:avLst/>
            <a:gdLst>
              <a:gd name="connsiteX0" fmla="*/ 1015642 w 4208489"/>
              <a:gd name="connsiteY0" fmla="*/ 0 h 5334001"/>
              <a:gd name="connsiteX1" fmla="*/ 4208489 w 4208489"/>
              <a:gd name="connsiteY1" fmla="*/ 0 h 5334001"/>
              <a:gd name="connsiteX2" fmla="*/ 4208489 w 4208489"/>
              <a:gd name="connsiteY2" fmla="*/ 5334001 h 5334001"/>
              <a:gd name="connsiteX3" fmla="*/ 0 w 4208489"/>
              <a:gd name="connsiteY3" fmla="*/ 5334001 h 5334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08489" h="5334001">
                <a:moveTo>
                  <a:pt x="1015642" y="0"/>
                </a:moveTo>
                <a:lnTo>
                  <a:pt x="4208489" y="0"/>
                </a:lnTo>
                <a:lnTo>
                  <a:pt x="4208489" y="5334001"/>
                </a:lnTo>
                <a:lnTo>
                  <a:pt x="0" y="533400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665C2FCD-09A4-4B4B-AA73-F330DFE917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 flipV="1">
            <a:off x="11190517" y="1056875"/>
            <a:ext cx="1001483" cy="4744251"/>
          </a:xfrm>
          <a:custGeom>
            <a:avLst/>
            <a:gdLst>
              <a:gd name="connsiteX0" fmla="*/ 0 w 1001483"/>
              <a:gd name="connsiteY0" fmla="*/ 0 h 4744251"/>
              <a:gd name="connsiteX1" fmla="*/ 1001483 w 1001483"/>
              <a:gd name="connsiteY1" fmla="*/ 0 h 4744251"/>
              <a:gd name="connsiteX2" fmla="*/ 0 w 1001483"/>
              <a:gd name="connsiteY2" fmla="*/ 4744251 h 4744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01483" h="4744251">
                <a:moveTo>
                  <a:pt x="0" y="0"/>
                </a:moveTo>
                <a:lnTo>
                  <a:pt x="1001483" y="0"/>
                </a:lnTo>
                <a:lnTo>
                  <a:pt x="0" y="474425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8883085-3AAC-40EA-9741-E45188770CB9}"/>
              </a:ext>
            </a:extLst>
          </p:cNvPr>
          <p:cNvSpPr txBox="1"/>
          <p:nvPr/>
        </p:nvSpPr>
        <p:spPr>
          <a:xfrm>
            <a:off x="949552" y="689788"/>
            <a:ext cx="10292895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b="1" dirty="0"/>
              <a:t>Be with us, God	                                   we ask Mary to help us.</a:t>
            </a:r>
          </a:p>
          <a:p>
            <a:r>
              <a:rPr lang="en-US" sz="2500" b="1" dirty="0"/>
              <a:t>Be with us, God	                                   we look to Joseph for aid.</a:t>
            </a:r>
          </a:p>
          <a:p>
            <a:r>
              <a:rPr lang="en-US" sz="2500" b="1" dirty="0"/>
              <a:t>Be with us, God	                                   may we respect one another.</a:t>
            </a:r>
          </a:p>
          <a:p>
            <a:r>
              <a:rPr lang="en-US" sz="2500" b="1" dirty="0"/>
              <a:t>Be with us, God	                                   may our hope never fade.</a:t>
            </a:r>
          </a:p>
          <a:p>
            <a:endParaRPr lang="en-US" sz="2500" b="1" dirty="0"/>
          </a:p>
          <a:p>
            <a:r>
              <a:rPr lang="en-US" sz="2500" b="1" dirty="0"/>
              <a:t>Hear us, Lord Jesus				      watch over our family.</a:t>
            </a:r>
          </a:p>
          <a:p>
            <a:r>
              <a:rPr lang="en-US" sz="2500" b="1" dirty="0"/>
              <a:t>Hear us, Lord Jesus				      help our faith to grow strong.</a:t>
            </a:r>
          </a:p>
          <a:p>
            <a:r>
              <a:rPr lang="en-US" sz="2500" b="1" dirty="0"/>
              <a:t>Hear us, Lord Jesus				      come and dwell in our hearts.</a:t>
            </a:r>
          </a:p>
          <a:p>
            <a:r>
              <a:rPr lang="en-US" sz="2500" b="1" dirty="0"/>
              <a:t>Hear us, Lord Jesus				      to you we belong.</a:t>
            </a:r>
          </a:p>
          <a:p>
            <a:endParaRPr lang="en-US" sz="2500" b="1" dirty="0"/>
          </a:p>
          <a:p>
            <a:r>
              <a:rPr lang="en-US" sz="2500" b="1" dirty="0"/>
              <a:t>Spirit, we praise you			      you invite us to know you.</a:t>
            </a:r>
          </a:p>
          <a:p>
            <a:r>
              <a:rPr lang="en-US" sz="2500" b="1" dirty="0"/>
              <a:t>Spirit, we praise you			      may we walk in your light.</a:t>
            </a:r>
          </a:p>
          <a:p>
            <a:r>
              <a:rPr lang="en-US" sz="2500" b="1" dirty="0"/>
              <a:t>Spirit, we praise you			      may we find you in all things.</a:t>
            </a:r>
          </a:p>
          <a:p>
            <a:r>
              <a:rPr lang="en-US" sz="2500" b="1" dirty="0"/>
              <a:t>Spirit, we praise you			      all day and all night.</a:t>
            </a:r>
          </a:p>
        </p:txBody>
      </p:sp>
    </p:spTree>
    <p:extLst>
      <p:ext uri="{BB962C8B-B14F-4D97-AF65-F5344CB8AC3E}">
        <p14:creationId xmlns:p14="http://schemas.microsoft.com/office/powerpoint/2010/main" val="29426567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80EE5090-369A-498F-8962-C6DDA78CAB7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0649" r="-1" b="11567"/>
          <a:stretch/>
        </p:blipFill>
        <p:spPr>
          <a:xfrm>
            <a:off x="20" y="755711"/>
            <a:ext cx="9150511" cy="5338112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661E5D85-CC45-4AA9-88A4-41671004D1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9515387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21">
            <a:extLst>
              <a:ext uri="{FF2B5EF4-FFF2-40B4-BE49-F238E27FC236}">
                <a16:creationId xmlns:a16="http://schemas.microsoft.com/office/drawing/2014/main" id="{DB8424AB-D56B-4256-866A-5B54DE93C2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3" name="Rectangle 23">
            <a:extLst>
              <a:ext uri="{FF2B5EF4-FFF2-40B4-BE49-F238E27FC236}">
                <a16:creationId xmlns:a16="http://schemas.microsoft.com/office/drawing/2014/main" id="{FC999C28-AD33-4EB7-A5F1-C06D10A5FD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 useBgFill="1">
        <p:nvSpPr>
          <p:cNvPr id="34" name="Rectangle 25">
            <a:extLst>
              <a:ext uri="{FF2B5EF4-FFF2-40B4-BE49-F238E27FC236}">
                <a16:creationId xmlns:a16="http://schemas.microsoft.com/office/drawing/2014/main" id="{07CBBDD0-4420-4A50-96AB-392F9B97CF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219199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27">
            <a:extLst>
              <a:ext uri="{FF2B5EF4-FFF2-40B4-BE49-F238E27FC236}">
                <a16:creationId xmlns:a16="http://schemas.microsoft.com/office/drawing/2014/main" id="{465BA403-54B9-4A0B-BC79-028C495C03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639057" y="761999"/>
            <a:ext cx="7552943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8B632D2-F933-4F14-A58C-059ADCA266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22415" y="1575283"/>
            <a:ext cx="6786226" cy="4330566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sz="4400" spc="-100" dirty="0"/>
              <a:t>For the sake of the activity, the s’more cannot be shared or divided</a:t>
            </a:r>
            <a:br>
              <a:rPr lang="en-US" sz="4400" spc="-100" dirty="0"/>
            </a:br>
            <a:br>
              <a:rPr lang="en-US" sz="4400" spc="-100" dirty="0"/>
            </a:br>
            <a:r>
              <a:rPr lang="en-US" sz="4400" spc="-100" dirty="0"/>
              <a:t> You must give the s’more to someone</a:t>
            </a:r>
            <a:br>
              <a:rPr lang="en-US" sz="4400" spc="-100" dirty="0"/>
            </a:br>
            <a:br>
              <a:rPr lang="en-US" sz="4400" spc="-100" dirty="0"/>
            </a:br>
            <a:r>
              <a:rPr lang="en-US" sz="4400" spc="-100" dirty="0"/>
              <a:t>Be ready to explain who got the s’more</a:t>
            </a:r>
          </a:p>
        </p:txBody>
      </p:sp>
      <p:sp>
        <p:nvSpPr>
          <p:cNvPr id="36" name="Rectangle 29">
            <a:extLst>
              <a:ext uri="{FF2B5EF4-FFF2-40B4-BE49-F238E27FC236}">
                <a16:creationId xmlns:a16="http://schemas.microsoft.com/office/drawing/2014/main" id="{DC8C6883-513A-4FE8-8B55-7AA2A13A9B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7912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F01524DF-6F6C-4F64-AEF9-DB321706BC9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5097" r="198" b="3"/>
          <a:stretch/>
        </p:blipFill>
        <p:spPr>
          <a:xfrm>
            <a:off x="696177" y="759604"/>
            <a:ext cx="3458249" cy="5330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58571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D495C6-B0F7-4BFD-9773-885E8C57DC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37" y="4280874"/>
            <a:ext cx="3545359" cy="2067420"/>
          </a:xfrm>
        </p:spPr>
        <p:txBody>
          <a:bodyPr>
            <a:normAutofit/>
          </a:bodyPr>
          <a:lstStyle/>
          <a:p>
            <a:r>
              <a:rPr lang="en-US" sz="4400" b="1" u="sng" dirty="0"/>
              <a:t>Who gets the last  S’more?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8B0161-A3CA-4651-B555-D55D04EC29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53320" y="0"/>
            <a:ext cx="8738680" cy="6858000"/>
          </a:xfrm>
        </p:spPr>
        <p:txBody>
          <a:bodyPr>
            <a:noAutofit/>
          </a:bodyPr>
          <a:lstStyle/>
          <a:p>
            <a:r>
              <a:rPr lang="en-US" sz="2800" dirty="0"/>
              <a:t>Mom: has not had a s’more because she has been so busy making them for everyone else</a:t>
            </a:r>
          </a:p>
          <a:p>
            <a:r>
              <a:rPr lang="en-US" sz="2800" dirty="0"/>
              <a:t>Dad: thinks he should get the s’more because he bought all the ingredients with the money he earned at work</a:t>
            </a:r>
          </a:p>
          <a:p>
            <a:r>
              <a:rPr lang="en-US" sz="2800" dirty="0"/>
              <a:t>Brother John (age 15): has eaten 3 s’mores but lied to the group saying he has only had 1</a:t>
            </a:r>
          </a:p>
          <a:p>
            <a:r>
              <a:rPr lang="en-US" sz="2800" dirty="0"/>
              <a:t>Sister Sarah (age 12): Her dentist told her she had a bad cavity and to avoid sweets until it could be fixed; her orthodontist told her to avoid melty sticky marshmallows with her braces</a:t>
            </a:r>
          </a:p>
          <a:p>
            <a:r>
              <a:rPr lang="en-US" sz="2800" dirty="0"/>
              <a:t>Brother Mark (age 8): Dropped his s’more on the floor accidentally and has not eaten one yet</a:t>
            </a:r>
          </a:p>
          <a:p>
            <a:r>
              <a:rPr lang="en-US" sz="2800" dirty="0"/>
              <a:t>Sister Catherine (age 5): ate her s’more already but is screaming and crying because she wants another one</a:t>
            </a:r>
          </a:p>
          <a:p>
            <a:r>
              <a:rPr lang="en-US" sz="2800" dirty="0"/>
              <a:t>You: the guest of honor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917F644-0A2D-41B9-99C2-B8C51ED15ED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222"/>
          <a:stretch/>
        </p:blipFill>
        <p:spPr>
          <a:xfrm rot="5400000">
            <a:off x="-41013" y="1390038"/>
            <a:ext cx="3788261" cy="2602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2949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04E3EC-F53D-4A05-9F1D-EF7A4B90BD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69320" y="2928129"/>
            <a:ext cx="1902995" cy="3649133"/>
          </a:xfrm>
        </p:spPr>
        <p:txBody>
          <a:bodyPr>
            <a:normAutofit/>
          </a:bodyPr>
          <a:lstStyle/>
          <a:p>
            <a:pPr>
              <a:buClrTx/>
            </a:pPr>
            <a:r>
              <a:rPr lang="en-US" sz="3200" dirty="0"/>
              <a:t>Anger</a:t>
            </a:r>
          </a:p>
          <a:p>
            <a:pPr>
              <a:buClrTx/>
            </a:pPr>
            <a:r>
              <a:rPr lang="en-US" sz="3200" dirty="0"/>
              <a:t>Envy</a:t>
            </a:r>
          </a:p>
          <a:p>
            <a:pPr>
              <a:buClrTx/>
            </a:pPr>
            <a:r>
              <a:rPr lang="en-US" sz="3200" dirty="0"/>
              <a:t>Sorrow</a:t>
            </a:r>
          </a:p>
          <a:p>
            <a:pPr>
              <a:buClrTx/>
            </a:pPr>
            <a:r>
              <a:rPr lang="en-US" sz="3200" dirty="0"/>
              <a:t>Regret</a:t>
            </a:r>
          </a:p>
          <a:p>
            <a:pPr>
              <a:buClrTx/>
            </a:pPr>
            <a:r>
              <a:rPr lang="en-US" sz="3200" dirty="0"/>
              <a:t>Greed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E00A7A4-33C7-4B31-A64B-B07999F024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16394" y="0"/>
            <a:ext cx="4675606" cy="280536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51E2460-8FC9-4C3D-8AB9-3DD6D83D3E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0276"/>
            <a:ext cx="5165558" cy="2902552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886140D-AB81-4730-9234-F5448A752B5B}"/>
              </a:ext>
            </a:extLst>
          </p:cNvPr>
          <p:cNvSpPr txBox="1">
            <a:spLocks/>
          </p:cNvSpPr>
          <p:nvPr/>
        </p:nvSpPr>
        <p:spPr>
          <a:xfrm>
            <a:off x="9951451" y="2928129"/>
            <a:ext cx="2263942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857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/>
              <a:t>Arrogance</a:t>
            </a:r>
          </a:p>
          <a:p>
            <a:r>
              <a:rPr lang="en-US" sz="3200" dirty="0"/>
              <a:t>Guilt</a:t>
            </a:r>
          </a:p>
          <a:p>
            <a:r>
              <a:rPr lang="en-US" sz="3200" dirty="0"/>
              <a:t>Lies</a:t>
            </a:r>
          </a:p>
          <a:p>
            <a:r>
              <a:rPr lang="en-US" sz="3200" dirty="0"/>
              <a:t>Ego</a:t>
            </a:r>
          </a:p>
          <a:p>
            <a:r>
              <a:rPr lang="en-US" sz="3200" dirty="0"/>
              <a:t>Pride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57A9A04-0DD2-4D7F-8D68-C25CC6658D85}"/>
              </a:ext>
            </a:extLst>
          </p:cNvPr>
          <p:cNvSpPr/>
          <p:nvPr/>
        </p:nvSpPr>
        <p:spPr>
          <a:xfrm>
            <a:off x="0" y="2892276"/>
            <a:ext cx="5967658" cy="39657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F5C420C-99AB-44E1-9FC7-78D5E573D740}"/>
              </a:ext>
            </a:extLst>
          </p:cNvPr>
          <p:cNvSpPr txBox="1">
            <a:spLocks/>
          </p:cNvSpPr>
          <p:nvPr/>
        </p:nvSpPr>
        <p:spPr>
          <a:xfrm>
            <a:off x="342900" y="2928130"/>
            <a:ext cx="4178767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857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/>
              <a:t>Joy</a:t>
            </a:r>
          </a:p>
          <a:p>
            <a:r>
              <a:rPr lang="en-US" sz="3200" dirty="0"/>
              <a:t>Peace</a:t>
            </a:r>
          </a:p>
          <a:p>
            <a:r>
              <a:rPr lang="en-US" sz="3200" dirty="0"/>
              <a:t>Love</a:t>
            </a:r>
          </a:p>
          <a:p>
            <a:r>
              <a:rPr lang="en-US" sz="3200" dirty="0"/>
              <a:t>Hope</a:t>
            </a:r>
          </a:p>
          <a:p>
            <a:r>
              <a:rPr lang="en-US" sz="3200" dirty="0"/>
              <a:t>Humility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19A867A3-EB43-45FD-94B2-372494B060B8}"/>
              </a:ext>
            </a:extLst>
          </p:cNvPr>
          <p:cNvSpPr txBox="1">
            <a:spLocks/>
          </p:cNvSpPr>
          <p:nvPr/>
        </p:nvSpPr>
        <p:spPr>
          <a:xfrm>
            <a:off x="2775184" y="2928129"/>
            <a:ext cx="4178767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857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Char char="•"/>
              <a:defRPr sz="12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/>
              <a:t>Kindness</a:t>
            </a:r>
          </a:p>
          <a:p>
            <a:r>
              <a:rPr lang="en-US" sz="3200" dirty="0"/>
              <a:t>Generosity</a:t>
            </a:r>
          </a:p>
          <a:p>
            <a:r>
              <a:rPr lang="en-US" sz="3200" dirty="0"/>
              <a:t>Truth</a:t>
            </a:r>
          </a:p>
          <a:p>
            <a:r>
              <a:rPr lang="en-US" sz="3200" dirty="0"/>
              <a:t>Compassion</a:t>
            </a:r>
          </a:p>
          <a:p>
            <a:r>
              <a:rPr lang="en-US" sz="3200" dirty="0"/>
              <a:t>Faith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C8088EE4-18C4-4B9A-B9EA-1AB47E965C88}"/>
              </a:ext>
            </a:extLst>
          </p:cNvPr>
          <p:cNvCxnSpPr/>
          <p:nvPr/>
        </p:nvCxnSpPr>
        <p:spPr>
          <a:xfrm>
            <a:off x="6224337" y="0"/>
            <a:ext cx="0" cy="6858000"/>
          </a:xfrm>
          <a:prstGeom prst="line">
            <a:avLst/>
          </a:prstGeom>
          <a:ln w="5651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5838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1FCF8D96-ACCE-4A38-BFE7-4D631184D1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759254"/>
            <a:ext cx="5608255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F823D0E-773D-4C81-83B4-A69F107858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645" y="445284"/>
            <a:ext cx="4998963" cy="1255469"/>
          </a:xfrm>
        </p:spPr>
        <p:txBody>
          <a:bodyPr>
            <a:normAutofit/>
          </a:bodyPr>
          <a:lstStyle/>
          <a:p>
            <a:pPr algn="ctr"/>
            <a:r>
              <a:rPr lang="en-US" sz="4400" u="sng" dirty="0"/>
              <a:t>Snack Time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3254D8-3E18-426C-87AD-91D54FFF9F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684" y="1453382"/>
            <a:ext cx="5532754" cy="3274586"/>
          </a:xfrm>
        </p:spPr>
        <p:txBody>
          <a:bodyPr anchor="t">
            <a:noAutofit/>
          </a:bodyPr>
          <a:lstStyle/>
          <a:p>
            <a:r>
              <a:rPr lang="en-US" sz="3200" dirty="0">
                <a:solidFill>
                  <a:srgbClr val="FFFFFF"/>
                </a:solidFill>
              </a:rPr>
              <a:t>While you are enjoying your snack please work on the “Family Discussion” handout</a:t>
            </a:r>
          </a:p>
          <a:p>
            <a:r>
              <a:rPr lang="en-US" sz="3200" dirty="0">
                <a:solidFill>
                  <a:srgbClr val="FFFFFF"/>
                </a:solidFill>
              </a:rPr>
              <a:t>You should pick one of the 4 Bible stories on the page, read it as a family, and then use the questions at the bottom to help see how Jesus taught his followers about what was right/wrong. </a:t>
            </a:r>
          </a:p>
        </p:txBody>
      </p:sp>
      <p:pic>
        <p:nvPicPr>
          <p:cNvPr id="4" name="Picture 3" descr="A cup of coffee on a table&#10;&#10;Description automatically generated">
            <a:extLst>
              <a:ext uri="{FF2B5EF4-FFF2-40B4-BE49-F238E27FC236}">
                <a16:creationId xmlns:a16="http://schemas.microsoft.com/office/drawing/2014/main" id="{FD937F9B-66B8-4741-9591-903171B4658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86" r="1048" b="3"/>
          <a:stretch/>
        </p:blipFill>
        <p:spPr>
          <a:xfrm>
            <a:off x="6083162" y="759254"/>
            <a:ext cx="5238340" cy="533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2096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2ABBB681-F4D2-40F2-ACC3-DE0B4B4880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267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9388ED0-1FEF-4E11-B488-BD661D1AC1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58470"/>
            <a:ext cx="11237976" cy="5897880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38433A7-0EF1-4743-AD7C-EEE7ABADE3A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4354"/>
          <a:stretch/>
        </p:blipFill>
        <p:spPr>
          <a:xfrm>
            <a:off x="2538477" y="458470"/>
            <a:ext cx="7115046" cy="5931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70839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Frame">
  <a:themeElements>
    <a:clrScheme name="Frame">
      <a:dk1>
        <a:srgbClr val="000000"/>
      </a:dk1>
      <a:lt1>
        <a:srgbClr val="FFFFFF"/>
      </a:lt1>
      <a:dk2>
        <a:srgbClr val="545454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Frame">
      <a:maj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Fram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ame" id="{F226E7A2-7162-461C-9490-D27D9DC04E43}" vid="{629A0216-3BBD-45C0-B63F-2683BEA18F6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869</Words>
  <Application>Microsoft Office PowerPoint</Application>
  <PresentationFormat>Widescreen</PresentationFormat>
  <Paragraphs>81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Arial</vt:lpstr>
      <vt:lpstr>Calibri</vt:lpstr>
      <vt:lpstr>Corbel</vt:lpstr>
      <vt:lpstr>Modern Love Caps</vt:lpstr>
      <vt:lpstr>Wingdings 2</vt:lpstr>
      <vt:lpstr>Frame</vt:lpstr>
      <vt:lpstr>PowerPoint Presentation</vt:lpstr>
      <vt:lpstr>A Family Prayer</vt:lpstr>
      <vt:lpstr>PowerPoint Presentation</vt:lpstr>
      <vt:lpstr>PowerPoint Presentation</vt:lpstr>
      <vt:lpstr>For the sake of the activity, the s’more cannot be shared or divided   You must give the s’more to someone  Be ready to explain who got the s’more</vt:lpstr>
      <vt:lpstr>Who gets the last  S’more?</vt:lpstr>
      <vt:lpstr>PowerPoint Presentation</vt:lpstr>
      <vt:lpstr>Snack Time</vt:lpstr>
      <vt:lpstr>PowerPoint Presentation</vt:lpstr>
      <vt:lpstr>Beatitude  Box Craft </vt:lpstr>
      <vt:lpstr>PowerPoint Presentation</vt:lpstr>
      <vt:lpstr>PowerPoint Presentation</vt:lpstr>
      <vt:lpstr>What ways did I love or fail to love others today and in recent days?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Matt Kiernan</dc:creator>
  <cp:lastModifiedBy>Matt Kiernan</cp:lastModifiedBy>
  <cp:revision>2</cp:revision>
  <dcterms:created xsi:type="dcterms:W3CDTF">2020-01-23T23:27:12Z</dcterms:created>
  <dcterms:modified xsi:type="dcterms:W3CDTF">2020-02-18T22:33:27Z</dcterms:modified>
</cp:coreProperties>
</file>